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64" r:id="rId2"/>
    <p:sldId id="360" r:id="rId3"/>
    <p:sldId id="359" r:id="rId4"/>
    <p:sldId id="363" r:id="rId5"/>
    <p:sldId id="361" r:id="rId6"/>
    <p:sldId id="362" r:id="rId7"/>
    <p:sldId id="365" r:id="rId8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99"/>
    <a:srgbClr val="390033"/>
    <a:srgbClr val="3C0D62"/>
    <a:srgbClr val="4A0D62"/>
    <a:srgbClr val="BE97C5"/>
    <a:srgbClr val="FFC901"/>
    <a:srgbClr val="6E237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21" autoAdjust="0"/>
    <p:restoredTop sz="90929" autoAdjust="0"/>
  </p:normalViewPr>
  <p:slideViewPr>
    <p:cSldViewPr>
      <p:cViewPr>
        <p:scale>
          <a:sx n="66" d="100"/>
          <a:sy n="66" d="100"/>
        </p:scale>
        <p:origin x="-4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0320"/>
    </p:cViewPr>
  </p:sorterViewPr>
  <p:notesViewPr>
    <p:cSldViewPr>
      <p:cViewPr varScale="1">
        <p:scale>
          <a:sx n="70" d="100"/>
          <a:sy n="70" d="100"/>
        </p:scale>
        <p:origin x="-2814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9F57B-DD61-4FF4-AB42-034B65FF6983}" type="datetimeFigureOut">
              <a:rPr lang="en-AU" smtClean="0"/>
              <a:pPr/>
              <a:t>9/04/2014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DF090-A1B5-498D-9857-462EDDB2639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118682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3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340768"/>
            <a:ext cx="7772400" cy="2232248"/>
          </a:xfrm>
        </p:spPr>
        <p:txBody>
          <a:bodyPr anchor="ctr"/>
          <a:lstStyle>
            <a:lvl1pPr>
              <a:defRPr sz="4800" b="0">
                <a:solidFill>
                  <a:srgbClr val="FFFFFF"/>
                </a:solidFill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AU" dirty="0"/>
          </a:p>
        </p:txBody>
      </p:sp>
      <p:sp>
        <p:nvSpPr>
          <p:cNvPr id="7" name="Right Triangle 6"/>
          <p:cNvSpPr/>
          <p:nvPr userDrawn="1"/>
        </p:nvSpPr>
        <p:spPr bwMode="auto">
          <a:xfrm>
            <a:off x="7956376" y="0"/>
            <a:ext cx="1187624" cy="1187624"/>
          </a:xfrm>
          <a:prstGeom prst="rtTriangl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pic>
        <p:nvPicPr>
          <p:cNvPr id="1026" name="Picture 2" descr="E:\Luis Macedo\ACER logo REV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6093296"/>
            <a:ext cx="1296194" cy="43663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179512" y="6361583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rgbClr val="FFFFFF"/>
                </a:solidFill>
                <a:latin typeface="Gill Sans MT" pitchFamily="34" charset="0"/>
              </a:rPr>
              <a:t>Australian Council </a:t>
            </a:r>
            <a:r>
              <a:rPr lang="en-AU" sz="1400" i="1" dirty="0" smtClean="0">
                <a:solidFill>
                  <a:srgbClr val="FFFFFF"/>
                </a:solidFill>
                <a:latin typeface="Gill Sans MT" pitchFamily="34" charset="0"/>
              </a:rPr>
              <a:t>for</a:t>
            </a:r>
            <a:r>
              <a:rPr lang="en-AU" sz="1400" dirty="0" smtClean="0">
                <a:solidFill>
                  <a:srgbClr val="FFFFFF"/>
                </a:solidFill>
                <a:latin typeface="Gill Sans MT" pitchFamily="34" charset="0"/>
              </a:rPr>
              <a:t> Educational</a:t>
            </a:r>
            <a:r>
              <a:rPr lang="en-AU" sz="1400" baseline="0" dirty="0" smtClean="0">
                <a:solidFill>
                  <a:srgbClr val="FFFFFF"/>
                </a:solidFill>
                <a:latin typeface="Gill Sans MT" pitchFamily="34" charset="0"/>
              </a:rPr>
              <a:t> Research</a:t>
            </a:r>
            <a:endParaRPr lang="en-AU" sz="1400" dirty="0">
              <a:solidFill>
                <a:srgbClr val="FFFFFF"/>
              </a:solidFill>
              <a:latin typeface="Gill Sans MT" pitchFamily="34" charset="0"/>
            </a:endParaRPr>
          </a:p>
        </p:txBody>
      </p:sp>
      <p:pic>
        <p:nvPicPr>
          <p:cNvPr id="3" name="Picture 2" descr="diamond-3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0072" y="1700808"/>
            <a:ext cx="5914773" cy="59147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390033"/>
                </a:solidFill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867400"/>
          </a:xfrm>
        </p:spPr>
        <p:txBody>
          <a:bodyPr vert="eaVert"/>
          <a:lstStyle>
            <a:lvl1pPr>
              <a:defRPr b="0">
                <a:solidFill>
                  <a:srgbClr val="390033"/>
                </a:solidFill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>
                <a:solidFill>
                  <a:srgbClr val="390033"/>
                </a:solidFill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3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390033"/>
                </a:solidFill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390033"/>
                </a:solidFill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0">
                <a:solidFill>
                  <a:srgbClr val="390033"/>
                </a:solidFill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390033"/>
                </a:solidFill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 smtClean="0"/>
          </a:p>
        </p:txBody>
      </p:sp>
      <p:sp>
        <p:nvSpPr>
          <p:cNvPr id="6" name="Right Triangle 5"/>
          <p:cNvSpPr/>
          <p:nvPr userDrawn="1"/>
        </p:nvSpPr>
        <p:spPr bwMode="auto">
          <a:xfrm>
            <a:off x="7956376" y="0"/>
            <a:ext cx="1187624" cy="1187624"/>
          </a:xfrm>
          <a:prstGeom prst="rtTriangle">
            <a:avLst/>
          </a:prstGeom>
          <a:solidFill>
            <a:srgbClr val="3900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dirty="0" smtClean="0">
              <a:ln>
                <a:noFill/>
              </a:ln>
              <a:solidFill>
                <a:srgbClr val="390033"/>
              </a:solidFill>
              <a:effectLst/>
              <a:latin typeface="Times" charset="0"/>
            </a:endParaRPr>
          </a:p>
        </p:txBody>
      </p:sp>
      <p:pic>
        <p:nvPicPr>
          <p:cNvPr id="8" name="Picture 7" descr="diamond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144" y="3429000"/>
            <a:ext cx="4474613" cy="44746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5" r:id="rId3"/>
    <p:sldLayoutId id="2147483650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0">
          <a:solidFill>
            <a:srgbClr val="390033"/>
          </a:solidFill>
          <a:latin typeface="Gill Sans MT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3200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2">
              <a:lumMod val="75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>
          <a:solidFill>
            <a:schemeClr val="bg2">
              <a:lumMod val="75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2">
              <a:lumMod val="75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Times" charset="0"/>
        <a:buChar char="•"/>
        <a:defRPr sz="2000">
          <a:solidFill>
            <a:schemeClr val="bg2">
              <a:lumMod val="75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7772400" cy="836712"/>
          </a:xfrm>
        </p:spPr>
        <p:txBody>
          <a:bodyPr/>
          <a:lstStyle/>
          <a:p>
            <a:r>
              <a:rPr lang="en-AU" b="1" dirty="0" smtClean="0">
                <a:latin typeface="+mj-lt"/>
              </a:rPr>
              <a:t>Issues</a:t>
            </a:r>
            <a:endParaRPr lang="en-AU" b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772400" cy="4419600"/>
          </a:xfrm>
        </p:spPr>
        <p:txBody>
          <a:bodyPr/>
          <a:lstStyle/>
          <a:p>
            <a:pPr>
              <a:buNone/>
            </a:pPr>
            <a:r>
              <a:rPr lang="en-AU" dirty="0" smtClean="0">
                <a:solidFill>
                  <a:schemeClr val="bg1"/>
                </a:solidFill>
              </a:rPr>
              <a:t>Assessment frameworks and items</a:t>
            </a:r>
          </a:p>
          <a:p>
            <a:pPr>
              <a:buNone/>
            </a:pPr>
            <a:r>
              <a:rPr lang="en-AU" dirty="0" smtClean="0">
                <a:solidFill>
                  <a:schemeClr val="bg1"/>
                </a:solidFill>
              </a:rPr>
              <a:t>Test design</a:t>
            </a:r>
          </a:p>
          <a:p>
            <a:pPr>
              <a:buNone/>
            </a:pPr>
            <a:r>
              <a:rPr lang="en-AU" dirty="0" smtClean="0">
                <a:solidFill>
                  <a:schemeClr val="bg1"/>
                </a:solidFill>
              </a:rPr>
              <a:t>Proficiency levels</a:t>
            </a:r>
          </a:p>
          <a:p>
            <a:pPr>
              <a:buNone/>
            </a:pPr>
            <a:r>
              <a:rPr lang="en-AU" dirty="0" smtClean="0">
                <a:solidFill>
                  <a:schemeClr val="bg1"/>
                </a:solidFill>
              </a:rPr>
              <a:t>Scaling models</a:t>
            </a:r>
            <a:endParaRPr lang="en-A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7772400" cy="1143000"/>
          </a:xfrm>
        </p:spPr>
        <p:txBody>
          <a:bodyPr/>
          <a:lstStyle/>
          <a:p>
            <a:r>
              <a:rPr lang="en-US" b="1" dirty="0" smtClean="0">
                <a:latin typeface="+mj-lt"/>
              </a:rPr>
              <a:t>Why participate in P4D</a:t>
            </a:r>
            <a:endParaRPr lang="en-US" b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7772400" cy="44196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Results which better describe levels of proficiency within country (especially at the lower end)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Learn and build capacity in implementation of PISA (large-scale international student assessment).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Join international community focused on improving learning outcomes based on benchmarking from PISA results.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OECD facilitating national reports based on countries’ policy priorities.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7772400" cy="1143000"/>
          </a:xfrm>
        </p:spPr>
        <p:txBody>
          <a:bodyPr/>
          <a:lstStyle/>
          <a:p>
            <a:r>
              <a:rPr lang="en-US" b="1" dirty="0" smtClean="0">
                <a:latin typeface="+mj-lt"/>
              </a:rPr>
              <a:t>Principles of participation</a:t>
            </a:r>
            <a:endParaRPr lang="en-US" b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7772400" cy="4419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Countries participating in P4D require an assessment that: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Reports results on the PISA scale and evidence supports comparability to international PISA results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Allows students to demonstrate the full range of proficiency levels.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Adheres to all PISA standards.</a:t>
            </a: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an </a:t>
            </a:r>
            <a:r>
              <a:rPr lang="en-US" dirty="0" err="1" smtClean="0">
                <a:solidFill>
                  <a:schemeClr val="tx1"/>
                </a:solidFill>
              </a:rPr>
              <a:t>asseNo</a:t>
            </a:r>
            <a:r>
              <a:rPr lang="en-US" dirty="0" smtClean="0">
                <a:solidFill>
                  <a:schemeClr val="tx1"/>
                </a:solidFill>
              </a:rPr>
              <a:t> such thing as a zero egg </a:t>
            </a:r>
            <a:r>
              <a:rPr lang="en-US" dirty="0" err="1" smtClean="0">
                <a:solidFill>
                  <a:schemeClr val="tx1"/>
                </a:solidFill>
              </a:rPr>
              <a:t>omelette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only way to compare across countries (or link to a common scale) is to have something that you cam assume is stable across contexts.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7772400" cy="1143000"/>
          </a:xfrm>
        </p:spPr>
        <p:txBody>
          <a:bodyPr/>
          <a:lstStyle/>
          <a:p>
            <a:r>
              <a:rPr lang="en-US" b="1" dirty="0" smtClean="0">
                <a:latin typeface="+mj-lt"/>
              </a:rPr>
              <a:t>PISA Technical Standards</a:t>
            </a:r>
            <a:endParaRPr lang="en-US" b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352928" cy="4419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Tests will be designed and implemented in accordance with PISA Technical Standards. These refer to issues such as: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Language of test.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Population definition and coverage.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Translation procedures.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Adaptations.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Standardised</a:t>
            </a:r>
            <a:r>
              <a:rPr lang="en-US" dirty="0" smtClean="0">
                <a:solidFill>
                  <a:schemeClr val="tx1"/>
                </a:solidFill>
              </a:rPr>
              <a:t> test administration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Quality assurance including site visits.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7772400" cy="1143000"/>
          </a:xfrm>
        </p:spPr>
        <p:txBody>
          <a:bodyPr/>
          <a:lstStyle/>
          <a:p>
            <a:r>
              <a:rPr lang="en-US" b="1" dirty="0" smtClean="0">
                <a:latin typeface="+mj-lt"/>
              </a:rPr>
              <a:t>Design Principles</a:t>
            </a:r>
            <a:endParaRPr lang="en-US" b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7772400" cy="518457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Item selection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Countries choose items based on local relevance, cultural validity, framework coverage    OR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As above but </a:t>
            </a:r>
            <a:r>
              <a:rPr lang="en-US" dirty="0" err="1" smtClean="0">
                <a:solidFill>
                  <a:schemeClr val="tx1"/>
                </a:solidFill>
              </a:rPr>
              <a:t>prioritise</a:t>
            </a:r>
            <a:r>
              <a:rPr lang="en-US" dirty="0" smtClean="0">
                <a:solidFill>
                  <a:schemeClr val="tx1"/>
                </a:solidFill>
              </a:rPr>
              <a:t> test targeting to expected performance  OR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Build test which </a:t>
            </a:r>
            <a:r>
              <a:rPr lang="en-US" dirty="0" err="1" smtClean="0">
                <a:solidFill>
                  <a:schemeClr val="tx1"/>
                </a:solidFill>
              </a:rPr>
              <a:t>optimises</a:t>
            </a:r>
            <a:r>
              <a:rPr lang="en-US" dirty="0" smtClean="0">
                <a:solidFill>
                  <a:schemeClr val="tx1"/>
                </a:solidFill>
              </a:rPr>
              <a:t> comparability with PISA </a:t>
            </a:r>
          </a:p>
          <a:p>
            <a:pPr marL="0" lvl="1" indent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Test design complexity is not an issue</a:t>
            </a:r>
          </a:p>
          <a:p>
            <a:pPr marL="363538" lvl="1" indent="-363538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Threat of cross-cultural validity needs to be assessed and quantified.</a:t>
            </a:r>
          </a:p>
          <a:p>
            <a:pPr marL="0" lvl="1" indent="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7772400" cy="1143000"/>
          </a:xfrm>
        </p:spPr>
        <p:txBody>
          <a:bodyPr/>
          <a:lstStyle/>
          <a:p>
            <a:r>
              <a:rPr lang="en-US" b="1" dirty="0" smtClean="0">
                <a:latin typeface="+mj-lt"/>
              </a:rPr>
              <a:t>Things that maybe we haven’t convinced you of … yet</a:t>
            </a:r>
            <a:endParaRPr lang="en-US" b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7772400" cy="44196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Student performance at higher levels can be inferred from performance at lower levels.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There’s no such thing as a single PISA test.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 targeted test at the lower levels is not a second-class PISA.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 principle that student assessment should be targeted to meet students where they are now rather than where you want them to be.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Threat of cross-cultural validity needs to be assessed and quantified.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OPTIONS</a:t>
            </a:r>
            <a:endParaRPr lang="en-A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ER_ppt_WHITE">
  <a:themeElements>
    <a:clrScheme name="">
      <a:dk1>
        <a:srgbClr val="000000"/>
      </a:dk1>
      <a:lt1>
        <a:srgbClr val="663366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B8ADB8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ACER_ppt_WHITE</Template>
  <TotalTime>916</TotalTime>
  <Words>334</Words>
  <Application>Microsoft Office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ACER_ppt_WHITE</vt:lpstr>
      <vt:lpstr>Issues</vt:lpstr>
      <vt:lpstr>Why participate in P4D</vt:lpstr>
      <vt:lpstr>Principles of participation</vt:lpstr>
      <vt:lpstr>PISA Technical Standards</vt:lpstr>
      <vt:lpstr>Design Principles</vt:lpstr>
      <vt:lpstr>Things that maybe we haven’t convinced you of … yet</vt:lpstr>
      <vt:lpstr>OPTIONS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Cresswell, John</cp:lastModifiedBy>
  <cp:revision>88</cp:revision>
  <dcterms:created xsi:type="dcterms:W3CDTF">2013-10-24T03:18:28Z</dcterms:created>
  <dcterms:modified xsi:type="dcterms:W3CDTF">2014-04-09T14:13:57Z</dcterms:modified>
</cp:coreProperties>
</file>